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80" r:id="rId3"/>
    <p:sldId id="271" r:id="rId4"/>
    <p:sldId id="273" r:id="rId5"/>
    <p:sldId id="257" r:id="rId6"/>
    <p:sldId id="258" r:id="rId7"/>
    <p:sldId id="259" r:id="rId8"/>
    <p:sldId id="276" r:id="rId9"/>
    <p:sldId id="281" r:id="rId10"/>
    <p:sldId id="260" r:id="rId11"/>
    <p:sldId id="275" r:id="rId12"/>
    <p:sldId id="274" r:id="rId13"/>
    <p:sldId id="261" r:id="rId14"/>
    <p:sldId id="262" r:id="rId15"/>
    <p:sldId id="265" r:id="rId16"/>
    <p:sldId id="282" r:id="rId17"/>
    <p:sldId id="263" r:id="rId18"/>
    <p:sldId id="267" r:id="rId19"/>
    <p:sldId id="266" r:id="rId20"/>
    <p:sldId id="278" r:id="rId21"/>
    <p:sldId id="277" r:id="rId22"/>
    <p:sldId id="270" r:id="rId23"/>
    <p:sldId id="268" r:id="rId24"/>
    <p:sldId id="279" r:id="rId25"/>
    <p:sldId id="285" r:id="rId26"/>
    <p:sldId id="286" r:id="rId27"/>
    <p:sldId id="284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943" autoAdjust="0"/>
  </p:normalViewPr>
  <p:slideViewPr>
    <p:cSldViewPr>
      <p:cViewPr varScale="1">
        <p:scale>
          <a:sx n="102" d="100"/>
          <a:sy n="102" d="100"/>
        </p:scale>
        <p:origin x="-2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&#1050;&#1085;&#1080;&#1075;&#1072;1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Образование</a:t>
            </a:r>
          </a:p>
        </c:rich>
      </c:tx>
      <c:layout/>
      <c:overlay val="0"/>
    </c:title>
    <c:autoTitleDeleted val="0"/>
    <c:plotArea>
      <c:layout/>
      <c:pieChart>
        <c:varyColors val="1"/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Возраст педагогов</a:t>
            </a: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dLbls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Лист1!$B$17:$B$19</c:f>
              <c:strCache>
                <c:ptCount val="3"/>
                <c:pt idx="0">
                  <c:v> молодые учителя(до35лет) </c:v>
                </c:pt>
                <c:pt idx="1">
                  <c:v> педагоги среднего возраста</c:v>
                </c:pt>
                <c:pt idx="2">
                  <c:v> педагогов пенсионного возраста </c:v>
                </c:pt>
              </c:strCache>
            </c:strRef>
          </c:cat>
          <c:val>
            <c:numRef>
              <c:f>Лист1!$C$17:$C$19</c:f>
              <c:numCache>
                <c:formatCode>General</c:formatCode>
                <c:ptCount val="3"/>
                <c:pt idx="0">
                  <c:v>13</c:v>
                </c:pt>
                <c:pt idx="1">
                  <c:v>12</c:v>
                </c:pt>
                <c:pt idx="2">
                  <c:v>6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Педагогический стаж</a:t>
            </a:r>
          </a:p>
        </c:rich>
      </c:tx>
      <c:layout>
        <c:manualLayout>
          <c:xMode val="edge"/>
          <c:yMode val="edge"/>
          <c:x val="0.25906255468066491"/>
          <c:y val="2.1887815466757665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dLbls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Лист1!$B$21:$B$25</c:f>
              <c:strCache>
                <c:ptCount val="5"/>
                <c:pt idx="0">
                  <c:v>— до5 лет </c:v>
                </c:pt>
                <c:pt idx="1">
                  <c:v>—6–10 лет </c:v>
                </c:pt>
                <c:pt idx="2">
                  <c:v>—11–20 лет </c:v>
                </c:pt>
                <c:pt idx="3">
                  <c:v>—21–30 лет </c:v>
                </c:pt>
                <c:pt idx="4">
                  <c:v>— более30лет </c:v>
                </c:pt>
              </c:strCache>
            </c:strRef>
          </c:cat>
          <c:val>
            <c:numRef>
              <c:f>Лист1!$C$21:$C$25</c:f>
              <c:numCache>
                <c:formatCode>General</c:formatCode>
                <c:ptCount val="5"/>
                <c:pt idx="0">
                  <c:v>2</c:v>
                </c:pt>
                <c:pt idx="1">
                  <c:v>7</c:v>
                </c:pt>
                <c:pt idx="2">
                  <c:v>8</c:v>
                </c:pt>
                <c:pt idx="3">
                  <c:v>6</c:v>
                </c:pt>
                <c:pt idx="4">
                  <c:v>8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Образование</a:t>
            </a: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dLbls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Лист1!$B$2:$B$4</c:f>
              <c:strCache>
                <c:ptCount val="3"/>
                <c:pt idx="0">
                  <c:v> высшее  </c:v>
                </c:pt>
                <c:pt idx="1">
                  <c:v> среднее специальное </c:v>
                </c:pt>
                <c:pt idx="2">
                  <c:v>Студенты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24</c:v>
                </c:pt>
                <c:pt idx="1">
                  <c:v>5</c:v>
                </c:pt>
                <c:pt idx="2">
                  <c:v>2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Квалификационная категория</a:t>
            </a: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dLbls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Лист1!$B$28:$B$31</c:f>
              <c:strCache>
                <c:ptCount val="4"/>
                <c:pt idx="0">
                  <c:v>Высшая</c:v>
                </c:pt>
                <c:pt idx="1">
                  <c:v>Первая</c:v>
                </c:pt>
                <c:pt idx="2">
                  <c:v>СЗД</c:v>
                </c:pt>
                <c:pt idx="3">
                  <c:v>Б/К</c:v>
                </c:pt>
              </c:strCache>
            </c:strRef>
          </c:cat>
          <c:val>
            <c:numRef>
              <c:f>Лист1!$C$28:$C$31</c:f>
              <c:numCache>
                <c:formatCode>General</c:formatCode>
                <c:ptCount val="4"/>
                <c:pt idx="0">
                  <c:v>13</c:v>
                </c:pt>
                <c:pt idx="1">
                  <c:v>9</c:v>
                </c:pt>
                <c:pt idx="2">
                  <c:v>7</c:v>
                </c:pt>
                <c:pt idx="3">
                  <c:v>2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/>
              <a:t>Образование</a:t>
            </a:r>
          </a:p>
        </c:rich>
      </c:tx>
      <c:overlay val="0"/>
    </c:title>
    <c:autoTitleDeleted val="0"/>
    <c:plotArea>
      <c:layout/>
      <c:pieChart>
        <c:varyColors val="1"/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24.02.2026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24.02.2026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24.02.2026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24.02.2026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24.02.2026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24.02.2026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24.02.2026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24.02.2026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6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microsoft.com/office/2007/relationships/hdphoto" Target="../media/hdphoto1.wdp"/><Relationship Id="rId4" Type="http://schemas.openxmlformats.org/officeDocument/2006/relationships/image" Target="../media/image2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268760"/>
            <a:ext cx="8496944" cy="280831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Муниципальное казенное общеобразовательное учреждение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«Средняя общеобразовательная школа № 17 имени А.Т.Туркинова»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797152"/>
            <a:ext cx="6400800" cy="985664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Директор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Ахметова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Асият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Рамазановна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5842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3257690"/>
              </p:ext>
            </p:extLst>
          </p:nvPr>
        </p:nvGraphicFramePr>
        <p:xfrm>
          <a:off x="755576" y="1268760"/>
          <a:ext cx="7560840" cy="3672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30817"/>
                <a:gridCol w="1730023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Награды педагогов</a:t>
                      </a:r>
                      <a:endParaRPr lang="ru-RU" sz="3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«Почетный работник воспитания  и просвещения Российской Федерации»,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Почётная грамота Министерства образования и науки РФ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Почётная грамота Министерства образования Ставропольского края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Почётная грамота Губернатора Ставропольского края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Почётная грамота Думы Ставропольского края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Благодарственное письмо Думы Ставропольского края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4787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4884882"/>
              </p:ext>
            </p:extLst>
          </p:nvPr>
        </p:nvGraphicFramePr>
        <p:xfrm>
          <a:off x="179511" y="692696"/>
          <a:ext cx="8712968" cy="5590938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627096"/>
                <a:gridCol w="1406815"/>
                <a:gridCol w="1871331"/>
                <a:gridCol w="4807726"/>
              </a:tblGrid>
              <a:tr h="30982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ru-RU" sz="28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Участие в профессиональных конкурсах педагогов</a:t>
                      </a:r>
                      <a:endParaRPr lang="ru-RU" sz="2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75" marR="8575" marT="8575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7547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75" marR="8575" marT="85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ФИО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75" marR="8575" marT="85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Награда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75" marR="8575" marT="85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конкурс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75" marR="8575" marT="8575" marB="0" anchor="b"/>
                </a:tc>
              </a:tr>
              <a:tr h="516382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2021г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75" marR="8575" marT="85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Садыкова И.И.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75" marR="8575" marT="85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Диплом 1 степени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75" marR="8575" marT="85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IX районного педагогического фестиваля "Открытый </a:t>
                      </a:r>
                      <a:r>
                        <a:rPr lang="ru-RU" sz="16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урок.Открытое</a:t>
                      </a:r>
                      <a:r>
                        <a:rPr lang="ru-RU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занятие"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75" marR="8575" marT="8575" marB="0" anchor="b"/>
                </a:tc>
              </a:tr>
              <a:tr h="516382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2021г.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75" marR="8575" marT="85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Кунова И.М.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75" marR="8575" marT="85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диплом лауреата </a:t>
                      </a:r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</a:t>
                      </a:r>
                      <a:r>
                        <a:rPr lang="ru-RU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степени 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75" marR="8575" marT="85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Муниципальный этап Всероссийского конкурса профессионального мастерства "Воспитать человека"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75" marR="8575" marT="8575" marB="0" anchor="b"/>
                </a:tc>
              </a:tr>
              <a:tr h="516382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75" marR="8575" marT="85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Ахметова Б.Х.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75" marR="8575" marT="85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Диплом победителя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75" marR="8575" marT="85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Муниципальный этап Всероссийского конкурса профессионального мастерства "Учитель года-2022г"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75" marR="8575" marT="8575" marB="0" anchor="b"/>
                </a:tc>
              </a:tr>
              <a:tr h="516382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75" marR="8575" marT="85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Маркозова О.Д.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75" marR="8575" marT="85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Диплом призера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75" marR="8575" marT="85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Региональный этап Всероссийской олимпиады учителей русского языка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75" marR="8575" marT="8575" marB="0" anchor="b"/>
                </a:tc>
              </a:tr>
              <a:tr h="258192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75" marR="8575" marT="85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Тукова Ж.Г.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75" marR="8575" marT="85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Диплом </a:t>
                      </a:r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 </a:t>
                      </a:r>
                      <a:r>
                        <a:rPr lang="ru-RU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степени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75" marR="8575" marT="85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Краевой смотр-конкурс школьных музеев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75" marR="8575" marT="8575" marB="0" anchor="b"/>
                </a:tc>
              </a:tr>
              <a:tr h="784902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2023г. 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75" marR="8575" marT="85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Губжокова М.К. Татарова О.Ю.  Ахметова О.А.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75" marR="8575" marT="85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Диплом </a:t>
                      </a:r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 </a:t>
                      </a:r>
                      <a:r>
                        <a:rPr lang="ru-RU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степени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75" marR="8575" marT="85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краевой этап Всероссийского конкурса в области педагогики, воспитания и работы с детьми и молодежью "За нравственный подвиг учителя"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75" marR="8575" marT="8575" marB="0" anchor="b"/>
                </a:tc>
              </a:tr>
              <a:tr h="516382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2024г.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75" marR="8575" marT="85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Садыкова И.И.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75" marR="8575" marT="85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Диплом </a:t>
                      </a:r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 </a:t>
                      </a:r>
                      <a:r>
                        <a:rPr lang="ru-RU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степени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75" marR="8575" marT="85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Всероссийский конкурс детских и молодежных проектов "Планета наше достояние"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75" marR="8575" marT="8575" marB="0" anchor="b"/>
                </a:tc>
              </a:tr>
              <a:tr h="516382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2025г.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75" marR="8575" marT="85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Дербитова Н.А.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75" marR="8575" marT="85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Диплом лауреата </a:t>
                      </a:r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</a:t>
                      </a:r>
                      <a:r>
                        <a:rPr lang="ru-RU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степени 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75" marR="8575" marT="85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Муниципальный этап Всероссийского конкурса профессионального мастерства "Воспитать человека"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75" marR="8575" marT="8575" marB="0" anchor="b"/>
                </a:tc>
              </a:tr>
              <a:tr h="52671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2025г.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75" marR="8575" marT="85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Баймулова Л.Н.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75" marR="8575" marT="85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Диплом </a:t>
                      </a:r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 </a:t>
                      </a:r>
                      <a:r>
                        <a:rPr lang="ru-RU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степени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75" marR="8575" marT="85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Всероссийский конкурс детских и молодежных проектов "Планета наше достояние"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75" marR="8575" marT="857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7593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:\архив\СТОЛ 2015\МОЯ ПРЕЗЕНТАЦИЯ\IMG-20181124-WA000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17071" y="36536"/>
            <a:ext cx="4561799" cy="2960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3586" y="3659622"/>
            <a:ext cx="2132631" cy="3110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96449" y="3656108"/>
            <a:ext cx="3513592" cy="3080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 descr="C:\архив\СТОЛ 2015\МОЯ ПРЕЗЕНТАЦИЯ\20181124_144901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813" y="29328"/>
            <a:ext cx="4206081" cy="2967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88224" y="3725504"/>
            <a:ext cx="2376264" cy="3010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833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467544" y="2420888"/>
            <a:ext cx="8458200" cy="1222375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Контингент школы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" name="Диаграмма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9842374"/>
              </p:ext>
            </p:extLst>
          </p:nvPr>
        </p:nvGraphicFramePr>
        <p:xfrm>
          <a:off x="323528" y="3619500"/>
          <a:ext cx="3581400" cy="3238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634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На начало 2025-2026 учебного года в школе сформировано 13 классов комплектов с общей численностью 241 человек, средняя наполняемость класса составляет 19 обучающихся. 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0692071"/>
              </p:ext>
            </p:extLst>
          </p:nvPr>
        </p:nvGraphicFramePr>
        <p:xfrm>
          <a:off x="427194" y="1346543"/>
          <a:ext cx="8393278" cy="1728192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3648893"/>
                <a:gridCol w="1030753"/>
                <a:gridCol w="1325254"/>
                <a:gridCol w="1139805"/>
                <a:gridCol w="1248573"/>
              </a:tblGrid>
              <a:tr h="360040">
                <a:tc gridSpan="5"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КОЛИЧЕСТВО ОБУЧАЮЩИХСЯ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0" marB="0" anchor="b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 Unicode MS"/>
                      </a:endParaRPr>
                    </a:p>
                  </a:txBody>
                  <a:tcPr marL="6350" marR="635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 Unicode MS"/>
                      </a:endParaRPr>
                    </a:p>
                  </a:txBody>
                  <a:tcPr marL="6350" marR="635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 Unicode MS"/>
                      </a:endParaRPr>
                    </a:p>
                  </a:txBody>
                  <a:tcPr marL="6350" marR="635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 Unicode MS"/>
                      </a:endParaRPr>
                    </a:p>
                  </a:txBody>
                  <a:tcPr marL="6350" marR="6350" marT="0" marB="0"/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300" u="none" strike="noStrike" spc="0" dirty="0">
                          <a:effectLst/>
                        </a:rPr>
                        <a:t>Уровень образования /учебный </a:t>
                      </a:r>
                      <a:r>
                        <a:rPr lang="ru-RU" sz="1300" u="none" strike="noStrike" spc="0" dirty="0" smtClean="0">
                          <a:effectLst/>
                        </a:rPr>
                        <a:t>год</a:t>
                      </a:r>
                    </a:p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 Unicode MS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ru-RU" sz="1300" u="none" strike="noStrike" spc="0" dirty="0">
                          <a:effectLst/>
                        </a:rPr>
                        <a:t>2022/23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Arial Unicode MS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ru-RU" sz="1300" u="none" strike="noStrike" spc="0" dirty="0">
                          <a:effectLst/>
                        </a:rPr>
                        <a:t>2023/24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Arial Unicode MS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ru-RU" sz="1300" u="none" strike="noStrike" spc="0">
                          <a:effectLst/>
                        </a:rPr>
                        <a:t>2024/25</a:t>
                      </a:r>
                      <a:endParaRPr lang="ru-RU" sz="1200" b="1">
                        <a:solidFill>
                          <a:schemeClr val="tx1"/>
                        </a:solidFill>
                        <a:effectLst/>
                        <a:latin typeface="Arial Unicode MS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ru-RU" sz="1300" u="none" strike="noStrike" spc="0">
                          <a:effectLst/>
                        </a:rPr>
                        <a:t>2025/26</a:t>
                      </a:r>
                      <a:endParaRPr lang="ru-RU" sz="1200" b="1">
                        <a:solidFill>
                          <a:schemeClr val="tx1"/>
                        </a:solidFill>
                        <a:effectLst/>
                        <a:latin typeface="Arial Unicode MS"/>
                      </a:endParaRPr>
                    </a:p>
                  </a:txBody>
                  <a:tcPr marL="6350" marR="6350" marT="0" marB="0"/>
                </a:tc>
              </a:tr>
              <a:tr h="255515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ru-RU" sz="1400" u="none" strike="noStrike" spc="0" dirty="0">
                          <a:effectLst/>
                        </a:rPr>
                        <a:t>Начальное общее образование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 Unicode MS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ru-RU" sz="1400" u="none" strike="noStrike" spc="0" dirty="0">
                          <a:effectLst/>
                        </a:rPr>
                        <a:t>96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Arial Unicode MS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ru-RU" sz="1400" u="none" strike="noStrike" spc="0" dirty="0">
                          <a:effectLst/>
                        </a:rPr>
                        <a:t>93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Arial Unicode MS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ru-RU" sz="1400" u="none" strike="noStrike" spc="0" dirty="0">
                          <a:effectLst/>
                        </a:rPr>
                        <a:t>98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Arial Unicode MS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ru-RU" sz="1400" u="none" strike="noStrike" spc="0">
                          <a:effectLst/>
                        </a:rPr>
                        <a:t>90</a:t>
                      </a:r>
                      <a:endParaRPr lang="ru-RU" sz="1200" b="1">
                        <a:solidFill>
                          <a:schemeClr val="tx1"/>
                        </a:solidFill>
                        <a:effectLst/>
                        <a:latin typeface="Arial Unicode MS"/>
                      </a:endParaRPr>
                    </a:p>
                  </a:txBody>
                  <a:tcPr marL="6350" marR="6350" marT="0" marB="0"/>
                </a:tc>
              </a:tr>
              <a:tr h="255515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ru-RU" sz="1400" u="none" strike="noStrike" spc="0" dirty="0">
                          <a:effectLst/>
                        </a:rPr>
                        <a:t>Основное общее образование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 Unicode MS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ru-RU" sz="1400" u="none" strike="noStrike" spc="0" dirty="0">
                          <a:effectLst/>
                        </a:rPr>
                        <a:t>119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Arial Unicode MS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ru-RU" sz="1400" u="none" strike="noStrike" spc="0" dirty="0">
                          <a:effectLst/>
                        </a:rPr>
                        <a:t>127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Arial Unicode MS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ru-RU" sz="1400" u="none" strike="noStrike" spc="0" dirty="0">
                          <a:effectLst/>
                        </a:rPr>
                        <a:t>126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Arial Unicode MS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ru-RU" sz="1400" u="none" strike="noStrike" spc="0" dirty="0">
                          <a:effectLst/>
                        </a:rPr>
                        <a:t>121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Arial Unicode MS"/>
                      </a:endParaRPr>
                    </a:p>
                  </a:txBody>
                  <a:tcPr marL="6350" marR="6350" marT="0" marB="0" anchor="ctr"/>
                </a:tc>
              </a:tr>
              <a:tr h="248541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ru-RU" sz="1400" u="none" strike="noStrike" spc="0">
                          <a:effectLst/>
                        </a:rPr>
                        <a:t>Среднее общее образование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Arial Unicode MS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ru-RU" sz="1400" u="none" strike="noStrike" spc="0">
                          <a:effectLst/>
                        </a:rPr>
                        <a:t>21</a:t>
                      </a:r>
                      <a:endParaRPr lang="ru-RU" sz="1200" b="1">
                        <a:solidFill>
                          <a:schemeClr val="tx1"/>
                        </a:solidFill>
                        <a:effectLst/>
                        <a:latin typeface="Arial Unicode MS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ru-RU" sz="1400" u="none" strike="noStrike" spc="0" dirty="0">
                          <a:effectLst/>
                        </a:rPr>
                        <a:t>25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Arial Unicode MS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ru-RU" sz="1400" u="none" strike="noStrike" spc="0" dirty="0">
                          <a:effectLst/>
                        </a:rPr>
                        <a:t>33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Arial Unicode MS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ru-RU" sz="1400" u="none" strike="noStrike" spc="0" dirty="0">
                          <a:effectLst/>
                        </a:rPr>
                        <a:t>30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Arial Unicode MS"/>
                      </a:endParaRPr>
                    </a:p>
                  </a:txBody>
                  <a:tcPr marL="6350" marR="6350" marT="0" marB="0"/>
                </a:tc>
              </a:tr>
              <a:tr h="202181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ru-RU" sz="1300" u="none" strike="noStrike" spc="0">
                          <a:effectLst/>
                        </a:rPr>
                        <a:t>Всего обучающихся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Arial Unicode MS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ru-RU" sz="1300" u="none" strike="noStrike" spc="0">
                          <a:effectLst/>
                        </a:rPr>
                        <a:t>236</a:t>
                      </a:r>
                      <a:endParaRPr lang="ru-RU" sz="1200" b="1">
                        <a:solidFill>
                          <a:schemeClr val="tx1"/>
                        </a:solidFill>
                        <a:effectLst/>
                        <a:latin typeface="Arial Unicode MS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ru-RU" sz="1300" u="none" strike="noStrike" spc="0">
                          <a:effectLst/>
                        </a:rPr>
                        <a:t>245</a:t>
                      </a:r>
                      <a:endParaRPr lang="ru-RU" sz="1200" b="1">
                        <a:solidFill>
                          <a:schemeClr val="tx1"/>
                        </a:solidFill>
                        <a:effectLst/>
                        <a:latin typeface="Arial Unicode MS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ru-RU" sz="1300" u="none" strike="noStrike" spc="0" dirty="0">
                          <a:effectLst/>
                        </a:rPr>
                        <a:t>257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Arial Unicode MS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ru-RU" sz="1300" u="none" strike="noStrike" spc="0" dirty="0">
                          <a:effectLst/>
                        </a:rPr>
                        <a:t>241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Arial Unicode MS"/>
                      </a:endParaRPr>
                    </a:p>
                  </a:txBody>
                  <a:tcPr marL="6350" marR="6350" marT="0" marB="0"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9370144"/>
              </p:ext>
            </p:extLst>
          </p:nvPr>
        </p:nvGraphicFramePr>
        <p:xfrm>
          <a:off x="467545" y="3284984"/>
          <a:ext cx="8352925" cy="3315335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5472607"/>
                <a:gridCol w="792088"/>
                <a:gridCol w="720080"/>
                <a:gridCol w="720079"/>
                <a:gridCol w="648071"/>
              </a:tblGrid>
              <a:tr h="370840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Социальный </a:t>
                      </a:r>
                      <a:r>
                        <a:rPr lang="ru-RU" sz="2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паспорт школы</a:t>
                      </a:r>
                      <a:endParaRPr lang="ru-RU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</a:rPr>
                        <a:t>Показатель/учебный год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effectLst/>
                        </a:rPr>
                        <a:t>2022/23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effectLst/>
                        </a:rPr>
                        <a:t>2023/24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>
                          <a:effectLst/>
                        </a:rPr>
                        <a:t>2024/25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>
                          <a:effectLst/>
                        </a:rPr>
                        <a:t>2025/26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</a:rPr>
                        <a:t>Общая численность обучающихся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effectLst/>
                        </a:rPr>
                        <a:t>236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effectLst/>
                        </a:rPr>
                        <a:t>245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effectLst/>
                        </a:rPr>
                        <a:t>257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>
                          <a:effectLst/>
                        </a:rPr>
                        <a:t>241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</a:rPr>
                        <a:t>Количество обучающихся, воспитывающихся  в малообеспеченных семьях  (доход на душу населения в  семье ниже прожиточного минимума)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>
                          <a:effectLst/>
                        </a:rPr>
                        <a:t>25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effectLst/>
                        </a:rPr>
                        <a:t>27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effectLst/>
                        </a:rPr>
                        <a:t>26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>
                          <a:effectLst/>
                        </a:rPr>
                        <a:t>36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</a:rPr>
                        <a:t>Количество обучающихся, воспитывающихся в неполных семьях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>
                          <a:effectLst/>
                        </a:rPr>
                        <a:t>26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>
                          <a:effectLst/>
                        </a:rPr>
                        <a:t>27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effectLst/>
                        </a:rPr>
                        <a:t>28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>
                          <a:effectLst/>
                        </a:rPr>
                        <a:t>25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</a:rPr>
                        <a:t>Количество обучающихся, воспитывающихся в многодетных семьях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>
                          <a:effectLst/>
                        </a:rPr>
                        <a:t>65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>
                          <a:effectLst/>
                        </a:rPr>
                        <a:t>69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effectLst/>
                        </a:rPr>
                        <a:t>73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>
                          <a:effectLst/>
                        </a:rPr>
                        <a:t>130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</a:rPr>
                        <a:t>Количество опекаемых обучающихся, из них дети-сироты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 smtClean="0">
                          <a:effectLst/>
                        </a:rPr>
                        <a:t>3/1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 smtClean="0">
                          <a:effectLst/>
                        </a:rPr>
                        <a:t>1/1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 smtClean="0">
                          <a:effectLst/>
                        </a:rPr>
                        <a:t>1/1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 smtClean="0">
                          <a:effectLst/>
                        </a:rPr>
                        <a:t>3/3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</a:rPr>
                        <a:t>Количество обучающихся имеющие статус «ребенок-инвалид», из них дети с ограниченными возможностями здоровья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>
                          <a:effectLst/>
                        </a:rPr>
                        <a:t>6./8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>
                          <a:effectLst/>
                        </a:rPr>
                        <a:t>6./8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effectLst/>
                        </a:rPr>
                        <a:t>11./8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effectLst/>
                        </a:rPr>
                        <a:t>9./6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6317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архив\СТОЛ 2015\МОЯ ПРЕЗЕНТАЦИЯ\фото на през\image (24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79" y="0"/>
            <a:ext cx="4576098" cy="2924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Директор\Desktop\1 рс1\ВСЕ ФОТО\с телефона все фото\IMG-20181120-WA0006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3028819"/>
            <a:ext cx="2555776" cy="3829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Директор\Desktop\Выступление на ВКС\image-19-02-26-10-01-5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8680" y="0"/>
            <a:ext cx="4455320" cy="2969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Директор\Desktop\Выступление на ВКС\image-19-02-26-10-01-7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2985395"/>
            <a:ext cx="2904454" cy="3872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Директор\Desktop\Выступление на ВКС\image-19-02-26-10-01-16.jpe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3032760"/>
            <a:ext cx="3169323" cy="4225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121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Директор\Desktop\Выступление на ВКС\image-19-02-26-10-01-9.jpe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5574" y="3433588"/>
            <a:ext cx="4200401" cy="3037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4" descr="-5341285144385938587_1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8478" y="3482812"/>
            <a:ext cx="4358057" cy="3002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51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463" y="144463"/>
            <a:ext cx="4267200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52" name="Picture 12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37112" y="160338"/>
            <a:ext cx="4359424" cy="318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941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3460390"/>
              </p:ext>
            </p:extLst>
          </p:nvPr>
        </p:nvGraphicFramePr>
        <p:xfrm>
          <a:off x="179512" y="69233"/>
          <a:ext cx="8784976" cy="663553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88032"/>
                <a:gridCol w="2880320"/>
                <a:gridCol w="5616624"/>
              </a:tblGrid>
              <a:tr h="392957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Антирисковые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мероприятия «Дефицит педагогических кадров»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30" marR="4430" marT="443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30" marR="4430" marT="443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30" marR="4430" marT="4430" marB="0" anchor="ctr"/>
                </a:tc>
              </a:tr>
              <a:tr h="33617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 п/п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30" marR="4430" marT="44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Задача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30" marR="4430" marT="44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Мероприятие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30" marR="4430" marT="4430" marB="0" anchor="ctr"/>
                </a:tc>
              </a:tr>
              <a:tr h="75489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>
                          <a:effectLst/>
                        </a:rPr>
                        <a:t>1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30" marR="4430" marT="443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Организация профессиональной переподготовки педагогов школы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30" marR="4430" marT="4430" marB="0" anchor="ctr"/>
                </a:tc>
                <a:tc>
                  <a:txBody>
                    <a:bodyPr/>
                    <a:lstStyle/>
                    <a:p>
                      <a:pPr marL="342900" indent="-342900" algn="l" fontAlgn="b">
                        <a:buAutoNum type="arabicPeriod"/>
                      </a:pP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Мониторинг </a:t>
                      </a:r>
                      <a:r>
                        <a:rPr lang="ru-RU" sz="13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потребности в педагогических кадрах на 2025-2026 </a:t>
                      </a:r>
                      <a:r>
                        <a:rPr lang="ru-RU" sz="1300" u="none" strike="noStrike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</a:t>
                      </a: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3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год. </a:t>
                      </a:r>
                      <a:endParaRPr lang="ru-RU" sz="1300" u="none" strike="noStrike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indent="-342900" algn="l" fontAlgn="b">
                        <a:buAutoNum type="arabicPeriod"/>
                      </a:pP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3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Составление справки о потребности в педагогических кадрах на 2025-2026 учебный </a:t>
                      </a: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</a:p>
                    <a:p>
                      <a:pPr marL="342900" marR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Составление плана-графика профессиональной переподготовки учителей.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30" marR="4430" marT="4430" marB="0" anchor="b"/>
                </a:tc>
              </a:tr>
              <a:tr h="157285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>
                          <a:effectLst/>
                        </a:rPr>
                        <a:t>2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30" marR="4430" marT="443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Прохождение курсов повышения квалификации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30" marR="4430" marT="4430" marB="0" anchor="ctr"/>
                </a:tc>
                <a:tc>
                  <a:txBody>
                    <a:bodyPr/>
                    <a:lstStyle/>
                    <a:p>
                      <a:pPr marL="342900" indent="-342900" algn="l" fontAlgn="b">
                        <a:buAutoNum type="arabicPeriod"/>
                      </a:pP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Составление </a:t>
                      </a:r>
                      <a:r>
                        <a:rPr lang="ru-RU" sz="13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информационной карты кандидатур учителей для прохождения курсов повышения </a:t>
                      </a: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квалификации</a:t>
                      </a:r>
                    </a:p>
                    <a:p>
                      <a:pPr marL="342900" marR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Активизация работы по повышению квалификации через участие педагогов в научно-практических конференциях, семинарах, через посещение организационно методических мероприятий, проводимых методической службой</a:t>
                      </a:r>
                    </a:p>
                    <a:p>
                      <a:pPr marL="342900" marR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Конкурсы классных руководителей, всероссийские конкурсы для педагогов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30" marR="4430" marT="4430" marB="0" anchor="b"/>
                </a:tc>
              </a:tr>
              <a:tr h="137679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>
                          <a:effectLst/>
                        </a:rPr>
                        <a:t>3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30" marR="4430" marT="44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Реализация  </a:t>
                      </a:r>
                      <a:r>
                        <a:rPr lang="ru-RU" sz="1300" u="none" strike="noStrike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профориентационных</a:t>
                      </a: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300" u="none" strike="noStrike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меро</a:t>
                      </a: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приятий</a:t>
                      </a:r>
                      <a:r>
                        <a:rPr lang="ru-RU" sz="13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популяризация </a:t>
                      </a: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педагогической </a:t>
                      </a:r>
                      <a:r>
                        <a:rPr lang="ru-RU" sz="13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деятельности в молодёжной среде, </a:t>
                      </a: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вы- явление </a:t>
                      </a:r>
                      <a:r>
                        <a:rPr lang="ru-RU" sz="13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обучающихся, </a:t>
                      </a: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склонных </a:t>
                      </a:r>
                      <a:r>
                        <a:rPr lang="ru-RU" sz="13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</a:t>
                      </a:r>
                      <a:r>
                        <a:rPr lang="ru-RU" sz="1300" u="none" strike="noStrike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педа</a:t>
                      </a: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300" u="none" strike="noStrike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гогической</a:t>
                      </a: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3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деятельности и создание условий для </a:t>
                      </a: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профессиональной </a:t>
                      </a:r>
                      <a:r>
                        <a:rPr lang="ru-RU" sz="13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мотивации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30" marR="4430" marT="4430" marB="0" anchor="ctr"/>
                </a:tc>
                <a:tc>
                  <a:txBody>
                    <a:bodyPr/>
                    <a:lstStyle/>
                    <a:p>
                      <a:pPr marL="342900" indent="-342900" algn="l" fontAlgn="b">
                        <a:buAutoNum type="arabicPeriod"/>
                      </a:pP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Проведение </a:t>
                      </a:r>
                      <a:r>
                        <a:rPr lang="ru-RU" sz="13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беседы с выпускниками и их родителями о целевом обучении в учреждения профессионального педагогического </a:t>
                      </a: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образования</a:t>
                      </a:r>
                    </a:p>
                    <a:p>
                      <a:pPr marL="342900" marR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Участие в открытых онлайн уроках «Билет в Будущее», «</a:t>
                      </a:r>
                      <a:r>
                        <a:rPr lang="ru-RU" sz="1300" u="none" strike="noStrike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Финграм</a:t>
                      </a: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</a:p>
                    <a:p>
                      <a:pPr marL="342900" marR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Проведения ролевой игры «День самоуправления»</a:t>
                      </a:r>
                      <a:endParaRPr lang="ru-RU" sz="13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Заключение договоров на обучение по целевым направлениям в соответствии с потребностями образовательной организации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30" marR="4430" marT="4430" marB="0"/>
                </a:tc>
              </a:tr>
              <a:tr h="212529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</a:rPr>
                        <a:t>4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30" marR="4430" marT="44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Привлечение на работу выпускников педагогических учреждений и учителей с других школ</a:t>
                      </a:r>
                      <a:endParaRPr lang="ru-RU" sz="13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30" marR="4430" marT="4430" marB="0" anchor="ctr"/>
                </a:tc>
                <a:tc>
                  <a:txBody>
                    <a:bodyPr/>
                    <a:lstStyle/>
                    <a:p>
                      <a:pPr marL="342900" indent="-342900" algn="l" fontAlgn="b">
                        <a:buAutoNum type="arabicPeriod"/>
                      </a:pP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Взаимодействие </a:t>
                      </a:r>
                      <a:r>
                        <a:rPr lang="ru-RU" sz="13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образовательной организации с высшими и средними профессиональными учреждениями, реализующими подготовку студентов по педагогическим </a:t>
                      </a: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специальностям</a:t>
                      </a:r>
                    </a:p>
                    <a:p>
                      <a:pPr marL="342900" marR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Формирование базы данных обучающихся образовательной организации, поступивших в учреждения профессионального педагогического образования</a:t>
                      </a:r>
                      <a:endParaRPr lang="ru-RU" sz="13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Организация прохождения студентами педагогических практик в ОО</a:t>
                      </a:r>
                      <a:endParaRPr lang="ru-RU" sz="13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Размещение объявлений в СМИ, на официальном сайте образовательной организации о имеющихся и прогнозируемых вакансиях в образовательной организации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30" marR="4430" marT="443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7702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Выпускники-будущие педагоги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6544833"/>
              </p:ext>
            </p:extLst>
          </p:nvPr>
        </p:nvGraphicFramePr>
        <p:xfrm>
          <a:off x="228600" y="1608138"/>
          <a:ext cx="8686799" cy="3644038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588520"/>
                <a:gridCol w="910367"/>
                <a:gridCol w="800019"/>
                <a:gridCol w="1177040"/>
                <a:gridCol w="760171"/>
                <a:gridCol w="1066692"/>
                <a:gridCol w="1017649"/>
                <a:gridCol w="1642952"/>
                <a:gridCol w="723389"/>
              </a:tblGrid>
              <a:tr h="46930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 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Фамилия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Имя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отчество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год выпуска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ВУЗ, ССУЗ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город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специальность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</a:tr>
              <a:tr h="23925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11 кл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Баймулова  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Амина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Шабановна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2020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СКФУ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Ставрополь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физика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целевое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</a:tr>
              <a:tr h="23925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11 кл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Дербитова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Диана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Андреевна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2021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СКФУ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Ставрополь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английский язык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</a:tr>
              <a:tr h="23925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11 кл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Бегереев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Адельхан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Муратович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2022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СГПИ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Ставрополь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физкультура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</a:tr>
              <a:tr h="23925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11 кл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Губжокова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Виолетта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Хасановна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2022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СГПИ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Ставрополь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математика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</a:tr>
              <a:tr h="23925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11 кл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Мозлова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Рамина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Мавлединовна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2022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СГПИ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Ставрополь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учитель- дефектолог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целевое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</a:tr>
              <a:tr h="46930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11 кл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Бекишев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Мухамед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Асланбекович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2023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педколледж при КБГУ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Нальчик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физкультура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</a:tr>
              <a:tr h="23925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11 кл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Губжокова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Сабина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Казбековна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2024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СОГУ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Владикавказ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филолог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</a:tr>
              <a:tr h="46930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11 кл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Губжоков 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Валид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Альбертович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2024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педколледж при КБГУ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Нальчик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начальные классы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</a:tr>
              <a:tr h="32207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11 кл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Кулапина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Виктория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Андреевна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2025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педколледж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Владикавказ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начальные классы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</a:tr>
              <a:tr h="23925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9кл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Догужаева 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Асият 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Руслановна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2025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ГБПУ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г.Моздок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начальные классы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</a:tr>
              <a:tr h="23925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9кл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Хакашева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Мадина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Махмудовна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2025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СГПИ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Ставрополь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начальные классы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02" marR="9202" marT="9202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9573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5247571"/>
              </p:ext>
            </p:extLst>
          </p:nvPr>
        </p:nvGraphicFramePr>
        <p:xfrm>
          <a:off x="179512" y="188640"/>
          <a:ext cx="8686800" cy="618374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952328"/>
                <a:gridCol w="5734472"/>
              </a:tblGrid>
              <a:tr h="864096">
                <a:tc gridSpan="2">
                  <a:txBody>
                    <a:bodyPr/>
                    <a:lstStyle/>
                    <a:p>
                      <a:pPr algn="l" fontAlgn="b"/>
                      <a:endParaRPr lang="ru-RU" sz="6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b"/>
                      <a:r>
                        <a:rPr lang="ru-RU" sz="18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Антирисковые</a:t>
                      </a:r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мероприятия    </a:t>
                      </a:r>
                    </a:p>
                    <a:p>
                      <a:pPr algn="ctr" fontAlgn="b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«Высокая доля обучающихся с риском учебной </a:t>
                      </a:r>
                      <a:r>
                        <a:rPr lang="ru-RU" sz="18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неуспешности</a:t>
                      </a:r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</a:p>
                    <a:p>
                      <a:pPr algn="ctr" fontAlgn="b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49" marR="7549" marT="7549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49" marR="7549" marT="7549" marB="0" anchor="b"/>
                </a:tc>
              </a:tr>
              <a:tr h="2278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Задача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49" marR="7549" marT="75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Мероприятие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49" marR="7549" marT="7549" marB="0" anchor="b"/>
                </a:tc>
              </a:tr>
              <a:tr h="65591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Выявить группу обучающихся </a:t>
                      </a:r>
                      <a:endParaRPr lang="ru-RU" sz="1300" u="none" strike="noStrike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b"/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</a:t>
                      </a:r>
                      <a:r>
                        <a:rPr lang="ru-RU" sz="13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рисками учебной </a:t>
                      </a:r>
                      <a:r>
                        <a:rPr lang="ru-RU" sz="1300" u="none" strike="noStrike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неуспешности</a:t>
                      </a:r>
                      <a:endParaRPr lang="ru-RU" sz="1300" u="none" strike="noStrike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b"/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 определить  </a:t>
                      </a:r>
                      <a:r>
                        <a:rPr lang="ru-RU" sz="13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затруднения </a:t>
                      </a: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 </a:t>
                      </a:r>
                      <a:r>
                        <a:rPr lang="ru-RU" sz="13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освоении образовательной программы.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49" marR="7549" marT="7549" marB="0"/>
                </a:tc>
                <a:tc>
                  <a:txBody>
                    <a:bodyPr/>
                    <a:lstStyle/>
                    <a:p>
                      <a:pPr marL="342900" indent="-342900" algn="l" fontAlgn="b">
                        <a:buAutoNum type="arabicPeriod"/>
                      </a:pP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Выявление </a:t>
                      </a:r>
                      <a:r>
                        <a:rPr lang="ru-RU" sz="13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доли обучающихся </a:t>
                      </a: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рисками </a:t>
                      </a:r>
                      <a:r>
                        <a:rPr lang="ru-RU" sz="13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учебной </a:t>
                      </a:r>
                      <a:r>
                        <a:rPr lang="ru-RU" sz="13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неуспешности</a:t>
                      </a:r>
                      <a:r>
                        <a:rPr lang="ru-RU" sz="13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по результатам оценочных процедур: диагностических контрольных </a:t>
                      </a: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работ,</a:t>
                      </a:r>
                      <a:r>
                        <a:rPr lang="ru-RU" sz="13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Мониторинг </a:t>
                      </a:r>
                      <a:r>
                        <a:rPr lang="ru-RU" sz="13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результатов ВПР-2025 </a:t>
                      </a: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г.  </a:t>
                      </a:r>
                      <a:r>
                        <a:rPr lang="ru-RU" sz="13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Анализ ГИА-9 и ГИА-11 за 2025 </a:t>
                      </a: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</a:p>
                    <a:p>
                      <a:pPr marL="342900" marR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Рассмотрение на заседаниях педагогического совета, методического совета и методических объединений школы итогов диагностических работ 2024-2025 уч. г., ВПР-2025, государственной итоговой аттестации 2025 г.</a:t>
                      </a:r>
                    </a:p>
                    <a:p>
                      <a:pPr marL="342900" marR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Проведение диагностики по выявлению причин учебной </a:t>
                      </a:r>
                      <a:r>
                        <a:rPr lang="ru-RU" sz="1300" u="none" strike="noStrike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неуспешности</a:t>
                      </a: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обучающихся (анкетирование обучающихся, родителей, учителей-предметников, беседы с классными руководителями, встречи с отдельными родителями</a:t>
                      </a:r>
                    </a:p>
                  </a:txBody>
                  <a:tcPr marL="7549" marR="7549" marT="7549" marB="0" anchor="b"/>
                </a:tc>
              </a:tr>
              <a:tr h="45560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Разработать индивидуальные образовательные маршруты для  учащихся с рисками учебной  </a:t>
                      </a:r>
                      <a:r>
                        <a:rPr lang="ru-RU" sz="13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неуспешности</a:t>
                      </a:r>
                      <a:r>
                        <a:rPr lang="ru-RU" sz="13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49" marR="7549" marT="7549" marB="0"/>
                </a:tc>
                <a:tc>
                  <a:txBody>
                    <a:bodyPr/>
                    <a:lstStyle/>
                    <a:p>
                      <a:pPr marL="342900" indent="-342900" algn="l" fontAlgn="t">
                        <a:buAutoNum type="arabicPeriod"/>
                      </a:pP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Организация </a:t>
                      </a:r>
                      <a:r>
                        <a:rPr lang="ru-RU" sz="13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работы педагога-психолога по определению форм и методов индивидуальной  работы с обучающимися, испытывающими  трудности в </a:t>
                      </a: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обучении</a:t>
                      </a:r>
                    </a:p>
                    <a:p>
                      <a:pPr marL="342900" marR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Разработка и реализация индивидуальных образовательных маршрутов для сопровождения обучающихся с риском учебной </a:t>
                      </a:r>
                      <a:r>
                        <a:rPr lang="ru-RU" sz="1300" u="none" strike="noStrike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неуспешности</a:t>
                      </a: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49" marR="7549" marT="7549" marB="0"/>
                </a:tc>
              </a:tr>
              <a:tr h="2278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Организовать дополнительные</a:t>
                      </a:r>
                      <a:br>
                        <a:rPr lang="ru-RU" sz="13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3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занятия для учебной </a:t>
                      </a:r>
                      <a:r>
                        <a:rPr lang="ru-RU" sz="13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неуспешности</a:t>
                      </a:r>
                      <a:r>
                        <a:rPr lang="ru-RU" sz="13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49" marR="7549" marT="7549" marB="0"/>
                </a:tc>
                <a:tc>
                  <a:txBody>
                    <a:bodyPr/>
                    <a:lstStyle/>
                    <a:p>
                      <a:pPr marL="342900" indent="-342900" algn="l" fontAlgn="b">
                        <a:buAutoNum type="arabicPeriod"/>
                      </a:pP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Составить </a:t>
                      </a:r>
                      <a:r>
                        <a:rPr lang="ru-RU" sz="13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график консультаций и индивидуальных занятий</a:t>
                      </a: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pPr marL="342900" marR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Проведение дополнительных занятий  для учащихся с целью ликвидации отставания от учебной программы.</a:t>
                      </a:r>
                    </a:p>
                    <a:p>
                      <a:pPr marL="342900" marR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Административный контроль за организацией и проведением  </a:t>
                      </a:r>
                      <a:r>
                        <a:rPr lang="ru-RU" sz="1300" u="none" strike="noStrike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дополнитель</a:t>
                      </a: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300" u="none" strike="noStrike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ных</a:t>
                      </a: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занятий.</a:t>
                      </a:r>
                      <a:endParaRPr lang="ru-RU" sz="13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indent="-342900" algn="l" fontAlgn="b">
                        <a:buAutoNum type="arabicPeriod"/>
                      </a:pP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Мониторинг динамики успеваемости обучающихся с риском  учебной </a:t>
                      </a:r>
                      <a:r>
                        <a:rPr lang="ru-RU" sz="1300" u="none" strike="noStrike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неуспешности</a:t>
                      </a: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по учебным предмета</a:t>
                      </a:r>
                    </a:p>
                    <a:p>
                      <a:pPr marL="0" indent="0" algn="l" fontAlgn="b">
                        <a:buNone/>
                      </a:pP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49" marR="7549" marT="7549" marB="0" anchor="b"/>
                </a:tc>
              </a:tr>
              <a:tr h="227800"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Повысить долю учащихся, имеющих положительные результаты ГИА в </a:t>
                      </a:r>
                      <a:r>
                        <a:rPr lang="ru-RU" sz="13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2026г</a:t>
                      </a:r>
                      <a:endParaRPr lang="ru-RU" sz="13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228600" marR="0" indent="-228600" algn="l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ts val="1200"/>
                        <a:buFont typeface="Arial"/>
                        <a:buAutoNum type="arabicPeriod"/>
                      </a:pPr>
                      <a:r>
                        <a:rPr lang="ru-RU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Организация консультаций по подготовке обучающихся к ГИА. </a:t>
                      </a:r>
                      <a:endParaRPr lang="ru-RU" sz="13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marL="228600" marR="0" indent="-228600" algn="l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ts val="1200"/>
                        <a:buFont typeface="Arial"/>
                        <a:buAutoNum type="arabicPeriod"/>
                      </a:pPr>
                      <a:r>
                        <a:rPr lang="ru-RU" sz="13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Проведение </a:t>
                      </a:r>
                      <a:r>
                        <a:rPr lang="ru-RU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репетиционных работ в форме ОГЭ и ЕГЭ по обязательным предметам и предметам по выбору   в 9 и 11 классах</a:t>
                      </a:r>
                      <a:r>
                        <a:rPr lang="ru-RU" sz="13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.(</a:t>
                      </a:r>
                      <a:r>
                        <a:rPr lang="ru-RU" sz="13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Статград</a:t>
                      </a:r>
                      <a:r>
                        <a:rPr lang="ru-RU" sz="13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)</a:t>
                      </a:r>
                      <a:endParaRPr lang="ru-RU" sz="13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831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Директор\Desktop\Выступление на ВКС\image-19-02-26-10-01-4.jpe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21295" y="0"/>
            <a:ext cx="926529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604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Директор\Desktop\Выступление на ВКС\image-19-02-26-10-01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5794" y="84120"/>
            <a:ext cx="4067943" cy="2982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Директор\Desktop\1 рс1\ВСЕ ФОТО\Фестиваль\DSC_0526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45981" y="3573016"/>
            <a:ext cx="4529920" cy="3092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25952" y="116632"/>
            <a:ext cx="2148423" cy="3021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94369" y="84120"/>
            <a:ext cx="2681532" cy="3076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70"/>
          <a:stretch/>
        </p:blipFill>
        <p:spPr bwMode="auto">
          <a:xfrm>
            <a:off x="81142" y="3573016"/>
            <a:ext cx="4157248" cy="3092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0300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Директор\Desktop\Выступление на ВКС\image-19-02-26-10-01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714399"/>
            <a:ext cx="4104456" cy="3078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686800" cy="692696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РАБОТА В «ТОЧКЕ РОСТА»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C:\Users\Директор\Desktop\Выступление на ВКС\image-19-02-26-10-01-15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680031"/>
            <a:ext cx="4139951" cy="3104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4950" y="532147"/>
            <a:ext cx="4114089" cy="3075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19" y="548680"/>
            <a:ext cx="4032966" cy="3024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4145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2828" y="2492896"/>
            <a:ext cx="4533885" cy="386108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5" name="Рисунок 4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4" y="269136"/>
            <a:ext cx="4283968" cy="34563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31161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Директор\Desktop\Выступление на ВКС\image-19-02-26-10-01-1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3" y="3475079"/>
            <a:ext cx="4416491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Директор\Desktop\Выступление на ВКС\image-19-02-26-10-01-10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2496" y="3475080"/>
            <a:ext cx="4483499" cy="3362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Директор\Desktop\Выступление на ВКС\image-19-02-26-10-01-13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4416491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7029" y="116632"/>
            <a:ext cx="4478965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7159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Директор\Desktop\Выступление на ВКС\image-19-02-26-10-01-2.jpe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716" y="3450244"/>
            <a:ext cx="4431610" cy="3291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Директор\Desktop\Выступление на ВКС\image-19-02-26-10-01-3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76" y="44624"/>
            <a:ext cx="4426850" cy="3320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Директор\Desktop\Выступление на ВКС\image-19-02-26-10-01-11.jpe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99992" y="3490649"/>
            <a:ext cx="4550485" cy="3242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Директор\Desktop\1 рс1\ВСЕ ФОТО\WhatsApp Image 2022-08-05 at 10.09.40.jpe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517"/>
          <a:stretch/>
        </p:blipFill>
        <p:spPr bwMode="auto">
          <a:xfrm>
            <a:off x="4499991" y="44624"/>
            <a:ext cx="4665033" cy="3320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369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122575"/>
            <a:ext cx="8070677" cy="6418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77265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i="1" dirty="0" smtClean="0">
                <a:latin typeface="Georgia" pitchFamily="18" charset="0"/>
              </a:rPr>
              <a:t>Славься, УЧИТЕЛЬ, </a:t>
            </a:r>
          </a:p>
          <a:p>
            <a:pPr marL="0" indent="0" algn="ctr">
              <a:buNone/>
            </a:pPr>
            <a:r>
              <a:rPr lang="ru-RU" sz="4800" b="1" i="1" dirty="0">
                <a:latin typeface="Georgia" pitchFamily="18" charset="0"/>
              </a:rPr>
              <a:t>н</a:t>
            </a:r>
            <a:r>
              <a:rPr lang="ru-RU" sz="4800" b="1" i="1" dirty="0" smtClean="0">
                <a:latin typeface="Georgia" pitchFamily="18" charset="0"/>
              </a:rPr>
              <a:t>ам знания дающий </a:t>
            </a:r>
          </a:p>
          <a:p>
            <a:pPr marL="0" indent="0" algn="ctr">
              <a:buNone/>
            </a:pPr>
            <a:r>
              <a:rPr lang="ru-RU" sz="4800" b="1" i="1" dirty="0" smtClean="0">
                <a:latin typeface="Georgia" pitchFamily="18" charset="0"/>
              </a:rPr>
              <a:t>сердце дарящий,</a:t>
            </a:r>
          </a:p>
          <a:p>
            <a:pPr marL="0" indent="0" algn="ctr">
              <a:buNone/>
            </a:pPr>
            <a:r>
              <a:rPr lang="ru-RU" sz="4800" b="1" i="1" dirty="0" smtClean="0">
                <a:latin typeface="Georgia" pitchFamily="18" charset="0"/>
              </a:rPr>
              <a:t> школой живущий!</a:t>
            </a:r>
            <a:endParaRPr lang="ru-RU" sz="4800" b="1" i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76155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268760"/>
            <a:ext cx="8496944" cy="280831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Муниципальное казенное общеобразовательное учреждение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«Средняя общеобразовательная школа № 17 имени А.Т.Туркинова»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797152"/>
            <a:ext cx="6400800" cy="985664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Директор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Ахметова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Асият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Рамазановна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241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архив\СТОЛ 2015\МОУ СОШ №17\2291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31031"/>
            <a:ext cx="9144000" cy="5595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1517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21" y="0"/>
            <a:ext cx="9122079" cy="6841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7818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53536"/>
            <a:ext cx="8964488" cy="1143000"/>
          </a:xfrm>
        </p:spPr>
        <p:txBody>
          <a:bodyPr>
            <a:normAutofit/>
          </a:bodyPr>
          <a:lstStyle/>
          <a:p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Миссия МКОУ«СОШ№17 имени А.Т.Туркинова»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наиболее благоприятного образовательно-воспитательного пространства для получения обучающимися качественного образования, способствующего развитию и социализации всех детей: одаренных, обычных, нуждающихся в коррекции, с учетом их склонностей и способностей. </a:t>
            </a:r>
          </a:p>
        </p:txBody>
      </p:sp>
    </p:spTree>
    <p:extLst>
      <p:ext uri="{BB962C8B-B14F-4D97-AF65-F5344CB8AC3E}">
        <p14:creationId xmlns:p14="http://schemas.microsoft.com/office/powerpoint/2010/main" val="367637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467544" y="2420888"/>
            <a:ext cx="8458200" cy="1222375"/>
          </a:xfrm>
        </p:spPr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Кадровый профиль школы</a:t>
            </a:r>
          </a:p>
        </p:txBody>
      </p:sp>
      <p:graphicFrame>
        <p:nvGraphicFramePr>
          <p:cNvPr id="12" name="Диаграмма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6490"/>
              </p:ext>
            </p:extLst>
          </p:nvPr>
        </p:nvGraphicFramePr>
        <p:xfrm>
          <a:off x="323528" y="3619500"/>
          <a:ext cx="3581400" cy="3238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1181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Диаграмма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73265605"/>
              </p:ext>
            </p:extLst>
          </p:nvPr>
        </p:nvGraphicFramePr>
        <p:xfrm>
          <a:off x="467544" y="116632"/>
          <a:ext cx="3590925" cy="3243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Диаграмма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4263017"/>
              </p:ext>
            </p:extLst>
          </p:nvPr>
        </p:nvGraphicFramePr>
        <p:xfrm>
          <a:off x="5004048" y="116632"/>
          <a:ext cx="3590925" cy="3243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Диаграмма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4803744"/>
              </p:ext>
            </p:extLst>
          </p:nvPr>
        </p:nvGraphicFramePr>
        <p:xfrm>
          <a:off x="539552" y="3429000"/>
          <a:ext cx="3581400" cy="3238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3879008"/>
              </p:ext>
            </p:extLst>
          </p:nvPr>
        </p:nvGraphicFramePr>
        <p:xfrm>
          <a:off x="5004048" y="3356992"/>
          <a:ext cx="3609975" cy="3262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490502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иректор\Desktop\Выступление на ВКС\image-19-02-26-02-15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03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879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Директор\Desktop\Выступление на ВКС\image-19-02-26-10-01-6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-27968"/>
            <a:ext cx="9181289" cy="6885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416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Overr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  <a:fontScheme name="Трек">
    <a:majorFont>
      <a:latin typeface="Franklin Gothic Medium"/>
      <a:ea typeface=""/>
      <a:cs typeface=""/>
      <a:font script="Jpan" typeface="HG創英角ｺﾞｼｯｸUB"/>
      <a:font script="Hang" typeface="돋움"/>
      <a:font script="Hans" typeface="隶书"/>
      <a:font script="Hant" typeface="微軟正黑體"/>
      <a:font script="Arab" typeface="Tahoma"/>
      <a:font script="Hebr" typeface="Aharoni"/>
      <a:font script="Thai" typeface="Lily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Franklin Gothic Book"/>
      <a:ea typeface=""/>
      <a:cs typeface=""/>
      <a:font script="Jpan" typeface="HGｺﾞｼｯｸE"/>
      <a:font script="Hang" typeface="돋움"/>
      <a:font script="Hans" typeface="华文楷体"/>
      <a:font script="Hant" typeface="微軟正黑體"/>
      <a:font script="Arab" typeface="Tahoma"/>
      <a:font script="Hebr" typeface="Aharoni"/>
      <a:font script="Thai" typeface="Lily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inorFont>
  </a:fontScheme>
  <a:fmtScheme name="Трек">
    <a:fillStyleLst>
      <a:solidFill>
        <a:schemeClr val="phClr"/>
      </a:solidFill>
      <a:gradFill rotWithShape="1">
        <a:gsLst>
          <a:gs pos="0">
            <a:schemeClr val="phClr">
              <a:tint val="30000"/>
              <a:satMod val="250000"/>
            </a:schemeClr>
          </a:gs>
          <a:gs pos="72000">
            <a:schemeClr val="phClr">
              <a:tint val="75000"/>
              <a:satMod val="210000"/>
            </a:schemeClr>
          </a:gs>
          <a:gs pos="100000">
            <a:schemeClr val="phClr">
              <a:tint val="85000"/>
              <a:satMod val="210000"/>
            </a:schemeClr>
          </a:gs>
        </a:gsLst>
        <a:lin ang="5400000" scaled="1"/>
      </a:gradFill>
      <a:gradFill rotWithShape="1">
        <a:gsLst>
          <a:gs pos="0">
            <a:schemeClr val="phClr">
              <a:tint val="75000"/>
              <a:shade val="85000"/>
              <a:satMod val="230000"/>
            </a:schemeClr>
          </a:gs>
          <a:gs pos="25000">
            <a:schemeClr val="phClr">
              <a:tint val="90000"/>
              <a:shade val="70000"/>
              <a:satMod val="220000"/>
            </a:schemeClr>
          </a:gs>
          <a:gs pos="50000">
            <a:schemeClr val="phClr">
              <a:tint val="90000"/>
              <a:shade val="58000"/>
              <a:satMod val="225000"/>
            </a:schemeClr>
          </a:gs>
          <a:gs pos="65000">
            <a:schemeClr val="phClr">
              <a:tint val="90000"/>
              <a:shade val="58000"/>
              <a:satMod val="225000"/>
            </a:schemeClr>
          </a:gs>
          <a:gs pos="80000">
            <a:schemeClr val="phClr">
              <a:tint val="90000"/>
              <a:shade val="69000"/>
              <a:satMod val="220000"/>
            </a:schemeClr>
          </a:gs>
          <a:gs pos="100000">
            <a:schemeClr val="phClr">
              <a:tint val="77000"/>
              <a:shade val="80000"/>
              <a:satMod val="230000"/>
            </a:schemeClr>
          </a:gs>
        </a:gsLst>
        <a:lin ang="5400000" scaled="1"/>
      </a:gradFill>
    </a:fillStyleLst>
    <a:lnStyleLst>
      <a:ln w="10000" cap="flat" cmpd="sng" algn="ctr">
        <a:solidFill>
          <a:schemeClr val="phClr"/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76200" dist="50800" dir="5400000" rotWithShape="0">
            <a:srgbClr val="4E3B30">
              <a:alpha val="60000"/>
            </a:srgbClr>
          </a:outerShdw>
        </a:effectLst>
      </a:effectStyle>
      <a:effectStyle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a:effectStyle>
      <a:effectStyle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bliqueTopLeft" fov="600000">
            <a:rot lat="0" lon="0" rev="0"/>
          </a:camera>
          <a:lightRig rig="balanced" dir="t">
            <a:rot lat="0" lon="0" rev="19200000"/>
          </a:lightRig>
        </a:scene3d>
        <a:sp3d contourW="12700" prstMaterial="matte">
          <a:bevelT w="60000" h="50800"/>
          <a:contourClr>
            <a:schemeClr val="phClr">
              <a:shade val="60000"/>
              <a:satMod val="110000"/>
            </a:schemeClr>
          </a:contourClr>
        </a:sp3d>
      </a:effectStyle>
    </a:effectStyleLst>
    <a:bgFillStyleLst>
      <a:solidFill>
        <a:schemeClr val="phClr"/>
      </a:solidFill>
      <a:blipFill>
        <a:blip xmlns:r="http://schemas.openxmlformats.org/officeDocument/2006/relationships" r:embed="rId1">
          <a:duotone>
            <a:schemeClr val="phClr">
              <a:shade val="90000"/>
              <a:satMod val="150000"/>
            </a:schemeClr>
            <a:schemeClr val="phClr">
              <a:tint val="88000"/>
              <a:satMod val="105000"/>
            </a:schemeClr>
          </a:duotone>
        </a:blip>
        <a:tile tx="0" ty="0" sx="95000" sy="95000" flip="none" algn="t"/>
      </a:blipFill>
      <a:blipFill>
        <a:blip xmlns:r="http://schemas.openxmlformats.org/officeDocument/2006/relationships" r:embed="rId2">
          <a:duotone>
            <a:schemeClr val="phClr">
              <a:shade val="30000"/>
              <a:satMod val="455000"/>
            </a:schemeClr>
            <a:schemeClr val="phClr">
              <a:tint val="95000"/>
              <a:satMod val="120000"/>
            </a:schemeClr>
          </a:duotone>
        </a:blip>
        <a:stretch>
          <a:fillRect/>
        </a:stretch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4082</TotalTime>
  <Words>1068</Words>
  <Application>Microsoft Office PowerPoint</Application>
  <PresentationFormat>Экран (4:3)</PresentationFormat>
  <Paragraphs>294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Трек</vt:lpstr>
      <vt:lpstr>Муниципальное казенное общеобразовательное учреждение «Средняя общеобразовательная школа № 17 имени А.Т.Туркинова»</vt:lpstr>
      <vt:lpstr>Презентация PowerPoint</vt:lpstr>
      <vt:lpstr>Презентация PowerPoint</vt:lpstr>
      <vt:lpstr>Презентация PowerPoint</vt:lpstr>
      <vt:lpstr>Миссия МКОУ«СОШ№17 имени А.Т.Туркинова» </vt:lpstr>
      <vt:lpstr>Кадровый профиль школы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Контингент школы</vt:lpstr>
      <vt:lpstr>Презентация PowerPoint</vt:lpstr>
      <vt:lpstr>Презентация PowerPoint</vt:lpstr>
      <vt:lpstr>Презентация PowerPoint</vt:lpstr>
      <vt:lpstr>Презентация PowerPoint</vt:lpstr>
      <vt:lpstr>Выпускники-будущие педагоги</vt:lpstr>
      <vt:lpstr>Презентация PowerPoint</vt:lpstr>
      <vt:lpstr>Презентация PowerPoint</vt:lpstr>
      <vt:lpstr>РАБОТА В «ТОЧКЕ РОСТА»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Муниципальное казенное общеобразовательное учреждение «Средняя общеобразовательная школа № 17 имени А.Т.Туркинова»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казенное общеобразовательное учреждение «Средняя общеобразовательная школа № 17 имени А.Т.Туркинова»</dc:title>
  <dc:creator>Директор</dc:creator>
  <cp:lastModifiedBy>HP</cp:lastModifiedBy>
  <cp:revision>47</cp:revision>
  <dcterms:created xsi:type="dcterms:W3CDTF">2026-02-13T08:56:26Z</dcterms:created>
  <dcterms:modified xsi:type="dcterms:W3CDTF">2026-02-24T11:24:26Z</dcterms:modified>
</cp:coreProperties>
</file>